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4" r:id="rId2"/>
    <p:sldId id="301" r:id="rId3"/>
    <p:sldId id="279" r:id="rId4"/>
    <p:sldId id="275" r:id="rId5"/>
    <p:sldId id="318" r:id="rId6"/>
    <p:sldId id="319" r:id="rId7"/>
    <p:sldId id="280" r:id="rId8"/>
    <p:sldId id="327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328" r:id="rId19"/>
    <p:sldId id="289" r:id="rId20"/>
    <p:sldId id="299" r:id="rId21"/>
    <p:sldId id="300" r:id="rId22"/>
    <p:sldId id="314" r:id="rId23"/>
    <p:sldId id="290" r:id="rId24"/>
    <p:sldId id="291" r:id="rId25"/>
    <p:sldId id="329" r:id="rId26"/>
    <p:sldId id="292" r:id="rId27"/>
    <p:sldId id="293" r:id="rId28"/>
    <p:sldId id="330" r:id="rId29"/>
    <p:sldId id="304" r:id="rId30"/>
    <p:sldId id="331" r:id="rId31"/>
    <p:sldId id="322" r:id="rId32"/>
    <p:sldId id="333" r:id="rId33"/>
    <p:sldId id="332" r:id="rId34"/>
    <p:sldId id="323" r:id="rId35"/>
    <p:sldId id="334" r:id="rId36"/>
    <p:sldId id="324" r:id="rId37"/>
    <p:sldId id="325" r:id="rId38"/>
    <p:sldId id="335" r:id="rId39"/>
    <p:sldId id="326" r:id="rId40"/>
    <p:sldId id="336" r:id="rId41"/>
    <p:sldId id="309" r:id="rId42"/>
    <p:sldId id="315" r:id="rId43"/>
    <p:sldId id="317" r:id="rId44"/>
    <p:sldId id="276" r:id="rId45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pos="21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1" autoAdjust="0"/>
    <p:restoredTop sz="93348"/>
  </p:normalViewPr>
  <p:slideViewPr>
    <p:cSldViewPr snapToGrid="0">
      <p:cViewPr>
        <p:scale>
          <a:sx n="66" d="100"/>
          <a:sy n="66" d="100"/>
        </p:scale>
        <p:origin x="1308" y="-348"/>
      </p:cViewPr>
      <p:guideLst>
        <p:guide orient="horz" pos="3107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hawgibal/222916920688" TargetMode="External"/><Relationship Id="rId2" Type="http://schemas.openxmlformats.org/officeDocument/2006/relationships/hyperlink" Target="https://www.portfoliovisualiz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blog.naver.com/shawgibal/22294946373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915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9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67" y="1887766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21" y="4703156"/>
            <a:ext cx="6000750" cy="1025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669" y="7268775"/>
            <a:ext cx="6072562" cy="2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21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229" y="1739195"/>
            <a:ext cx="6069541" cy="25390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37" y="6755003"/>
            <a:ext cx="5884334" cy="27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2146117"/>
            <a:ext cx="5149631" cy="66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57200" lvl="1" indent="0" algn="l">
              <a:lnSpc>
                <a:spcPct val="150000"/>
              </a:lnSpc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야후 파이낸스 모듈 설치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74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79" y="3308935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131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4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데이터가 정상적으로 추가되었습니다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stock_data[‘Close'].plot()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05" y="5856981"/>
            <a:ext cx="6143190" cy="32520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324" y="1851658"/>
            <a:ext cx="5897351" cy="18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80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가 나오면 정상입니다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close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데이터로 나누면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dividends['dividend']*div_freq / dividends['close'] * 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932" y="2985085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050" y="5756518"/>
            <a:ext cx="5886246" cy="17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87694"/>
            <a:ext cx="6388985" cy="848551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‘div yield’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정상적으로 입력되었습니다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914" y="2174985"/>
            <a:ext cx="5873750" cy="1821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20" y="5161276"/>
            <a:ext cx="5895730" cy="24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07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최저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3.33,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최고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80" y="2239766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40" y="7678206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235472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6027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데이터를 가져오면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dividends.iloc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현재 배당률은 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4.6%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94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 인컴은 현재 매수하기에 좋은 가격은 아닙니다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매도도 가능하면 일정한 간격으로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3~4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회에 걸쳐 진행합니다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98" y="4069748"/>
            <a:ext cx="6334003" cy="1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6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하면 직관적으로 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 결정을 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9" y="4229780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67211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퀀트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방식으로 분석하다 보면 처음 보는 주식들이 발견됩니다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일종의 신대륙 발견 같은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구글을 이용해서 해당 기업을 공부해야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2606793"/>
            <a:ext cx="5485714" cy="33860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kumimoji="0" lang="ko-KR" altLang="en-US" sz="1800" b="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kumimoji="0" lang="en-US" altLang="ko-KR" sz="1800" b="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kumimoji="0" lang="ko-KR" altLang="en-US" sz="1800" b="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신대륙 발견</a:t>
            </a:r>
            <a:endParaRPr kumimoji="0" lang="ko-KR" altLang="en-US" sz="1800" b="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워런 버핏이 사랑하는 코카콜라입니다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절대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사면 안 되겠죠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아무리 훌륭한 회사도 비싸게 사면 의미없습니다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혹시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1833600"/>
            <a:ext cx="5485714" cy="3378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83253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 dirty="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배당귀족주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리스트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전체에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대해서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매수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 smtClean="0">
                <a:solidFill>
                  <a:srgbClr val="FF0000"/>
                </a:solidFill>
                <a:latin typeface="돋움"/>
                <a:ea typeface="돋움"/>
              </a:rPr>
              <a:t>점수를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ko-KR" altLang="en-US" sz="1200" b="1" spc="100" smtClean="0">
                <a:solidFill>
                  <a:srgbClr val="FF0000"/>
                </a:solidFill>
                <a:latin typeface="돋움"/>
                <a:ea typeface="돋움"/>
              </a:rPr>
              <a:t>일괄적으로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계산해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보겠습니다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코딩을 하는 이유 중 하나죠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동일한 작업을 반복할 때 반복문으로 쉽고 빠르게 해결할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spc="100" dirty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400" spc="100">
                <a:solidFill>
                  <a:schemeClr val="dk1"/>
                </a:solidFill>
                <a:latin typeface="돋움"/>
                <a:ea typeface="돋움"/>
              </a:rPr>
              <a:t>장에서 사용된 코드를 정리해서 함수로 만듭니다</a:t>
            </a:r>
            <a:r>
              <a:rPr lang="en-US" altLang="ko-KR" sz="14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spc="100" dirty="0" smtClean="0">
                <a:solidFill>
                  <a:schemeClr val="dk1"/>
                </a:solidFill>
                <a:latin typeface="돋움"/>
                <a:ea typeface="돋움"/>
              </a:rPr>
              <a:t>함수 이름은 </a:t>
            </a:r>
            <a:r>
              <a:rPr lang="en-US" altLang="ko-KR" sz="1400" spc="1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en-US" altLang="ko-KR" sz="14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400" spc="100" dirty="0" smtClean="0">
                <a:solidFill>
                  <a:srgbClr val="0000FF"/>
                </a:solidFill>
                <a:latin typeface="돋움"/>
                <a:ea typeface="돋움"/>
              </a:rPr>
              <a:t>’</a:t>
            </a:r>
            <a:r>
              <a:rPr lang="ko-KR" altLang="en-US" sz="1400" spc="100" smtClean="0">
                <a:latin typeface="돋움"/>
                <a:ea typeface="돋움"/>
              </a:rPr>
              <a:t>로 하겠습니다</a:t>
            </a:r>
            <a:r>
              <a:rPr lang="en-US" altLang="ko-KR" sz="1400" spc="100" dirty="0" smtClean="0">
                <a:latin typeface="돋움"/>
                <a:ea typeface="돋움"/>
              </a:rPr>
              <a:t>. </a:t>
            </a:r>
            <a:r>
              <a:rPr lang="en-US" altLang="ko-KR" sz="1400" spc="100" dirty="0" smtClean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4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400" spc="100" dirty="0" err="1">
                <a:solidFill>
                  <a:schemeClr val="dk1"/>
                </a:solidFill>
                <a:latin typeface="돋움"/>
                <a:ea typeface="돋움"/>
              </a:rPr>
              <a:t>cur_div</a:t>
            </a:r>
            <a:r>
              <a:rPr lang="en-US" altLang="ko-KR" sz="14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400" spc="100" dirty="0" err="1">
                <a:solidFill>
                  <a:schemeClr val="dk1"/>
                </a:solidFill>
                <a:latin typeface="돋움"/>
                <a:ea typeface="돋움"/>
              </a:rPr>
              <a:t>cur_div_yield</a:t>
            </a:r>
            <a:r>
              <a:rPr lang="en-US" altLang="ko-KR" sz="14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400" spc="100" dirty="0" err="1">
                <a:solidFill>
                  <a:schemeClr val="dk1"/>
                </a:solidFill>
                <a:latin typeface="돋움"/>
                <a:ea typeface="돋움"/>
              </a:rPr>
              <a:t>buy_score</a:t>
            </a:r>
            <a:r>
              <a:rPr lang="en-US" altLang="ko-KR" sz="14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4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4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def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periods=7):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f'ticker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{ticker}')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stock_basic_info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(ticker).info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 -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relativedelta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(years=periods)).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dividends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stock_info.get_dividends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result['close']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len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)/periods)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/ result['close'] * 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min(result['div yield'])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max(result['div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sell_price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current_datetime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datetime.strptime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"%Y-%m-%d")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[-1]['dividend']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calculate_buy_score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return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94852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다운받은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노트북을 실행하는 폴더로 복사합니다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노트북에서 엑셀 파일을 읽을 수 있도록 </a:t>
            </a:r>
            <a:r>
              <a:rPr lang="en-US" altLang="ko-KR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openxyl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%pip install 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openpyxl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1826478"/>
            <a:ext cx="6052038" cy="3906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01635" y="3274271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008" y="7688932"/>
            <a:ext cx="5628062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89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데이터프레임으로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읽어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pandas as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pd.read_excel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('dividend_aristocrats.xlsx')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stock_df.head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(3)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tickers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08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start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end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print(f'{end - start} seconds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데이터를 다운로드하고 계산하는데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14" y="6634792"/>
            <a:ext cx="6507378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9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4683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데이터프레임으로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pd.DataFrame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({'ticker':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'buy score':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})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buy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result.sort_values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('buy score', ascending=False)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49" y="2642485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49" y="6676700"/>
            <a:ext cx="6106471" cy="28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703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의미없는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인덱스를 없애고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.index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에 티커 칼럼의 정보를 입력하고 티커 칼럼은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drop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함수로 삭제합니다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inplace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=True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21" y="2534335"/>
            <a:ext cx="5952601" cy="31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32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그래프로 그려서 확인해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plt.figure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figsize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=(18,6))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['buy score'].plot(kind='bar')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높은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주식 순으로 시각화를 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44" y="2570911"/>
            <a:ext cx="6156709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주식 개수가 너무 많으니까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[＇buy score＇]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&gt; 80].plot(kind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=＇bar＇)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370,722,131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+ 0.05)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162,889,462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latin typeface="돋움"/>
                <a:ea typeface="돋움"/>
              </a:rPr>
              <a:t>이제 가격이 싼 주식은 뽑았습니다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  <a:r>
              <a:rPr lang="ko-KR" altLang="en-US" sz="1200" spc="100" smtClean="0">
                <a:latin typeface="돋움"/>
                <a:ea typeface="돋움"/>
              </a:rPr>
              <a:t>그러나 꼭 해야 할 일이 남았습니다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latin typeface="돋움"/>
                <a:ea typeface="돋움"/>
              </a:rPr>
              <a:t>회사가 얼마나 돈을 잘 버는지 그리고 번 돈에서 배당을 얼마나 주는지 확인합니다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latin typeface="돋움"/>
                <a:ea typeface="돋움"/>
              </a:rPr>
              <a:t>즉</a:t>
            </a:r>
            <a:r>
              <a:rPr lang="en-US" altLang="ko-KR" sz="1200" spc="100" dirty="0" smtClean="0">
                <a:latin typeface="돋움"/>
                <a:ea typeface="돋움"/>
              </a:rPr>
              <a:t>, ROE(</a:t>
            </a:r>
            <a:r>
              <a:rPr lang="ko-KR" altLang="en-US" sz="1200" spc="100" smtClean="0">
                <a:latin typeface="돋움"/>
                <a:ea typeface="돋움"/>
              </a:rPr>
              <a:t>주가 수익 비율</a:t>
            </a:r>
            <a:r>
              <a:rPr lang="en-US" altLang="ko-KR" sz="1200" spc="100" dirty="0" smtClean="0">
                <a:latin typeface="돋움"/>
                <a:ea typeface="돋움"/>
              </a:rPr>
              <a:t>), Payout Ratio(</a:t>
            </a:r>
            <a:r>
              <a:rPr lang="ko-KR" altLang="en-US" sz="1200" spc="100" smtClean="0">
                <a:latin typeface="돋움"/>
                <a:ea typeface="돋움"/>
              </a:rPr>
              <a:t>배당 성향</a:t>
            </a:r>
            <a:r>
              <a:rPr lang="en-US" altLang="ko-KR" sz="1200" spc="100" dirty="0" smtClean="0">
                <a:latin typeface="돋움"/>
                <a:ea typeface="돋움"/>
              </a:rPr>
              <a:t>)</a:t>
            </a:r>
            <a:r>
              <a:rPr lang="ko-KR" altLang="en-US" sz="1200" spc="100" smtClean="0">
                <a:latin typeface="돋움"/>
                <a:ea typeface="돋움"/>
              </a:rPr>
              <a:t>을</a:t>
            </a:r>
            <a:r>
              <a:rPr lang="en-US" altLang="ko-KR" sz="1200" spc="100" dirty="0" smtClean="0">
                <a:latin typeface="돋움"/>
                <a:ea typeface="돋움"/>
              </a:rPr>
              <a:t> </a:t>
            </a:r>
            <a:r>
              <a:rPr lang="ko-KR" altLang="en-US" sz="1200" spc="100" smtClean="0">
                <a:latin typeface="돋움"/>
                <a:ea typeface="돋움"/>
              </a:rPr>
              <a:t>확인합니다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spc="100" dirty="0" smtClean="0">
                <a:latin typeface="돋움"/>
                <a:ea typeface="돋움"/>
              </a:rPr>
              <a:t>ROE</a:t>
            </a:r>
            <a:r>
              <a:rPr lang="ko-KR" altLang="en-US" sz="1200" spc="100" smtClean="0">
                <a:latin typeface="돋움"/>
                <a:ea typeface="돋움"/>
              </a:rPr>
              <a:t>는 최소 </a:t>
            </a:r>
            <a:r>
              <a:rPr lang="en-US" altLang="ko-KR" sz="1200" spc="100" dirty="0" smtClean="0">
                <a:latin typeface="돋움"/>
                <a:ea typeface="돋움"/>
              </a:rPr>
              <a:t>10%</a:t>
            </a:r>
            <a:r>
              <a:rPr lang="ko-KR" altLang="en-US" sz="1200" spc="100" smtClean="0">
                <a:latin typeface="돋움"/>
                <a:ea typeface="돋움"/>
              </a:rPr>
              <a:t>이상은 되어야 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spc="100" dirty="0">
                <a:latin typeface="돋움"/>
                <a:ea typeface="돋움"/>
              </a:rPr>
              <a:t>Payout </a:t>
            </a:r>
            <a:r>
              <a:rPr lang="en-US" altLang="ko-KR" sz="1200" spc="100" dirty="0" smtClean="0">
                <a:latin typeface="돋움"/>
                <a:ea typeface="돋움"/>
              </a:rPr>
              <a:t>Ratio</a:t>
            </a:r>
            <a:r>
              <a:rPr lang="ko-KR" altLang="en-US" sz="1200" spc="100" smtClean="0">
                <a:latin typeface="돋움"/>
                <a:ea typeface="돋움"/>
              </a:rPr>
              <a:t>은 </a:t>
            </a:r>
            <a:r>
              <a:rPr lang="en-US" altLang="ko-KR" sz="1200" spc="100" dirty="0" smtClean="0">
                <a:latin typeface="돋움"/>
                <a:ea typeface="돋움"/>
              </a:rPr>
              <a:t>20~60%</a:t>
            </a:r>
            <a:r>
              <a:rPr lang="ko-KR" altLang="en-US" sz="1200" spc="100" smtClean="0">
                <a:latin typeface="돋움"/>
                <a:ea typeface="돋움"/>
              </a:rPr>
              <a:t>가 적당합니다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spc="100" dirty="0" smtClean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latin typeface="돋움"/>
                <a:ea typeface="돋움"/>
              </a:rPr>
              <a:t>2</a:t>
            </a:r>
            <a:r>
              <a:rPr lang="ko-KR" altLang="en-US" sz="1200" spc="100" smtClean="0">
                <a:latin typeface="돋움"/>
                <a:ea typeface="돋움"/>
              </a:rPr>
              <a:t>가지 지표만 봐도 이 회사가 앞으로 배당금을 계속 올려 줄 수 있</a:t>
            </a:r>
            <a:r>
              <a:rPr lang="ko-KR" altLang="en-US" sz="1200" spc="100">
                <a:latin typeface="돋움"/>
                <a:ea typeface="돋움"/>
              </a:rPr>
              <a:t>을</a:t>
            </a:r>
            <a:r>
              <a:rPr lang="ko-KR" altLang="en-US" sz="1200" spc="100" smtClean="0">
                <a:latin typeface="돋움"/>
                <a:ea typeface="돋움"/>
              </a:rPr>
              <a:t>지 확인할 수 있습니다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FF0000"/>
                </a:solidFill>
                <a:latin typeface="돋움"/>
                <a:ea typeface="돋움"/>
              </a:rPr>
              <a:t>To-DO</a:t>
            </a:r>
            <a:endParaRPr lang="en-US" altLang="ko-KR" sz="1200" spc="100" dirty="0" smtClean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 </a:t>
            </a:r>
            <a:r>
              <a:rPr kumimoji="0" lang="ko-KR" altLang="en-US" sz="1800" b="0" i="0" u="none" strike="noStrike" kern="1200" cap="none" spc="-3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응용 </a:t>
            </a:r>
            <a:r>
              <a:rPr kumimoji="0" lang="en-US" altLang="ko-KR" sz="1800" b="0" i="0" u="none" strike="noStrike" kern="1200" cap="none" spc="-3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pc="-300" smtClean="0">
                <a:solidFill>
                  <a:srgbClr val="000000"/>
                </a:solidFill>
                <a:latin typeface="맑은 고딕"/>
                <a:ea typeface="맑은 고딕"/>
              </a:rPr>
              <a:t>성장성을 확인하자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576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05.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마치며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 인상 – 지난 12년간 최소 5배 증가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품질 순위 – "A" 등급 이상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500만 주 발행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80개 기관 투자자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 배당 - 최소 25년 연속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 – 지난 12년 중 7년 동안 개선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고점(주가 저점)일 때 매수한다.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저점(주가 고점)일 때 매도한다.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투자는 다음과 같은 특징이 있습니다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적당한 종목 개수는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집중합니다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 분산하는 이유는 산업별로 경기 사이클이 다르기 때문에 포트폴리오 변동성을 줄여 줍니다</a:t>
            </a:r>
            <a:r>
              <a:rPr kumimoji="0" lang="en-US" altLang="ko-KR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kumimoji="0" lang="en-US" altLang="ko-KR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kumimoji="0" lang="en-US" altLang="ko-KR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kumimoji="0" lang="en-US" altLang="ko-KR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kumimoji="0" lang="en-US" altLang="ko-KR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kumimoji="0" lang="en-US" altLang="ko-KR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1800" b="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57075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lv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lang="en-US" altLang="ko-KR" sz="1200" b="0" i="0" u="none" strike="noStrike" kern="1200" cap="none" spc="100" normalizeH="0" baseline="0">
            <a:solidFill>
              <a:schemeClr val="dk1"/>
            </a:solidFill>
            <a:latin typeface="돋움"/>
            <a:ea typeface="돋움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3230</Words>
  <Application>Microsoft Office PowerPoint</Application>
  <PresentationFormat>A4 용지(210x297mm)</PresentationFormat>
  <Paragraphs>1137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돋움</vt:lpstr>
      <vt:lpstr>돋움체</vt:lpstr>
      <vt:lpstr>마루 부리 Beta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257</cp:revision>
  <dcterms:created xsi:type="dcterms:W3CDTF">2021-01-03T01:18:04Z</dcterms:created>
  <dcterms:modified xsi:type="dcterms:W3CDTF">2022-12-30T04:03:54Z</dcterms:modified>
  <cp:version/>
</cp:coreProperties>
</file>